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8" r:id="rId2"/>
    <p:sldId id="269" r:id="rId3"/>
    <p:sldId id="270" r:id="rId4"/>
    <p:sldId id="298" r:id="rId5"/>
    <p:sldId id="300" r:id="rId6"/>
    <p:sldId id="306" r:id="rId7"/>
    <p:sldId id="301" r:id="rId8"/>
    <p:sldId id="302" r:id="rId9"/>
    <p:sldId id="303" r:id="rId10"/>
    <p:sldId id="304" r:id="rId11"/>
    <p:sldId id="305" r:id="rId12"/>
    <p:sldId id="294" r:id="rId13"/>
  </p:sldIdLst>
  <p:sldSz cx="12187238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scaleToFitPaper="1"/>
  <p:clrMru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898" autoAdjust="0"/>
  </p:normalViewPr>
  <p:slideViewPr>
    <p:cSldViewPr snapToGrid="0" snapToObjects="1">
      <p:cViewPr>
        <p:scale>
          <a:sx n="125" d="100"/>
          <a:sy n="125" d="100"/>
        </p:scale>
        <p:origin x="-280" y="88"/>
      </p:cViewPr>
      <p:guideLst>
        <p:guide orient="horz" pos="391"/>
        <p:guide orient="horz" pos="1275"/>
        <p:guide orient="horz" pos="3929"/>
        <p:guide orient="horz" pos="2160"/>
        <p:guide orient="horz" pos="3045"/>
        <p:guide orient="horz" pos="4269"/>
        <p:guide orient="horz" pos="3974"/>
        <p:guide pos="91"/>
        <p:guide pos="7585"/>
        <p:guide pos="3839"/>
        <p:guide pos="204"/>
        <p:guide pos="747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10" cy="7201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144AA-DBC2-9B40-9C27-5E99848D5281}" type="datetimeFigureOut">
              <a:rPr lang="de-DE" smtClean="0"/>
              <a:t>12.12.13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FF4195-9B55-EE4F-9A0D-5EE06ECC38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04251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jp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/>
            </a:lvl1pPr>
          </a:lstStyle>
          <a:p>
            <a:fld id="{BCDB334D-D17F-49C4-91DD-37BB7E818209}" type="datetimeFigureOut">
              <a:rPr lang="de-CH" smtClean="0"/>
              <a:t>12.12.13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67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/>
            </a:lvl1pPr>
          </a:lstStyle>
          <a:p>
            <a:fld id="{A51C0C35-A9A2-4EFD-9BAF-1E52E29E03D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8632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Nick</a:t>
            </a:r>
          </a:p>
          <a:p>
            <a:endParaRPr lang="en-GB" noProof="0" dirty="0" smtClean="0"/>
          </a:p>
          <a:p>
            <a:endParaRPr lang="en-GB" noProof="0" dirty="0" smtClean="0"/>
          </a:p>
          <a:p>
            <a:r>
              <a:rPr lang="en-GB" noProof="0" dirty="0" smtClean="0"/>
              <a:t>The</a:t>
            </a:r>
            <a:r>
              <a:rPr lang="en-GB" baseline="0" noProof="0" dirty="0" smtClean="0"/>
              <a:t> main implication of the basic model is that social improvements may lead to more frustration due to over-investment. This is called Tocqueville‘s paradox and is known from former studies.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Our model extension demonstrates that social inequality in combination with class-specific decision behaviour may dampen the Tocqueville paradox of an increase in aggregate frustration under improving conditions.</a:t>
            </a:r>
          </a:p>
          <a:p>
            <a:r>
              <a:rPr lang="en-GB" baseline="0" noProof="0" dirty="0" smtClean="0"/>
              <a:t> We refer to this as second-order-Tocqueville paradox.</a:t>
            </a:r>
            <a:endParaRPr lang="en-GB" noProof="0" dirty="0" smtClean="0"/>
          </a:p>
          <a:p>
            <a:endParaRPr lang="en-GB" noProof="0" dirty="0" smtClean="0"/>
          </a:p>
          <a:p>
            <a:r>
              <a:rPr lang="en-GB" baseline="0" noProof="0" dirty="0" smtClean="0"/>
              <a:t>How is the second order Tocqueville paradox brought about?</a:t>
            </a:r>
          </a:p>
          <a:p>
            <a:r>
              <a:rPr lang="en-GB" baseline="0" noProof="0" dirty="0" smtClean="0"/>
              <a:t>The core problem is that the competition structure in the baseline model produces an over-investment. In the extended model however, the competition produces more risk-aversive losers than risk seeking winners.</a:t>
            </a:r>
          </a:p>
          <a:p>
            <a:r>
              <a:rPr lang="en-GB" baseline="0" noProof="0" dirty="0" smtClean="0"/>
              <a:t>The losers abstain from investing and will not get frustrated again. </a:t>
            </a:r>
          </a:p>
          <a:p>
            <a:r>
              <a:rPr lang="en-GB" baseline="0" noProof="0" dirty="0" smtClean="0"/>
              <a:t>This leads to higher chances of winning for the remaining investors.</a:t>
            </a:r>
          </a:p>
          <a:p>
            <a:r>
              <a:rPr lang="en-GB" baseline="0" noProof="0" dirty="0" smtClean="0"/>
              <a:t> As a result, average happiness increases.</a:t>
            </a:r>
            <a:endParaRPr lang="en-GB" noProof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106999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Nick</a:t>
            </a:r>
          </a:p>
          <a:p>
            <a:endParaRPr lang="en-GB" noProof="0" dirty="0" smtClean="0"/>
          </a:p>
          <a:p>
            <a:r>
              <a:rPr lang="en-GB" noProof="0" dirty="0" smtClean="0"/>
              <a:t>What</a:t>
            </a:r>
            <a:r>
              <a:rPr lang="en-GB" baseline="0" noProof="0" dirty="0" smtClean="0"/>
              <a:t> would be a policy recommendation? 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There are better mechanism for preventing Tocqueville‘s paradox than fostering social inequality.</a:t>
            </a:r>
          </a:p>
          <a:p>
            <a:r>
              <a:rPr lang="en-GB" baseline="0" noProof="0" dirty="0" smtClean="0"/>
              <a:t>A real-life example are grades. Only individuals with high grades get access to university and this prevents an inflation of university certificates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Extended models could be used to inform institutional design in order to prevent a waste of resources and optimising aggregate satisfaction.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46018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attention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54904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Joel</a:t>
            </a:r>
          </a:p>
          <a:p>
            <a:endParaRPr lang="de-DE" dirty="0" smtClean="0"/>
          </a:p>
          <a:p>
            <a:r>
              <a:rPr lang="de-DE" dirty="0" err="1" smtClean="0"/>
              <a:t>Starting</a:t>
            </a:r>
            <a:r>
              <a:rPr lang="de-DE" dirty="0" smtClean="0"/>
              <a:t> </a:t>
            </a:r>
            <a:r>
              <a:rPr lang="de-DE" dirty="0" err="1" smtClean="0"/>
              <a:t>point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a </a:t>
            </a:r>
            <a:r>
              <a:rPr lang="de-DE" dirty="0" err="1" smtClean="0"/>
              <a:t>historical</a:t>
            </a:r>
            <a:r>
              <a:rPr lang="de-DE" dirty="0" smtClean="0"/>
              <a:t> </a:t>
            </a:r>
            <a:r>
              <a:rPr lang="de-DE" dirty="0" err="1" smtClean="0"/>
              <a:t>study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Alexis de</a:t>
            </a:r>
            <a:r>
              <a:rPr lang="de-DE" baseline="0" dirty="0" smtClean="0"/>
              <a:t> Tocqueville.</a:t>
            </a:r>
          </a:p>
          <a:p>
            <a:endParaRPr lang="de-DE" dirty="0" smtClean="0"/>
          </a:p>
          <a:p>
            <a:r>
              <a:rPr lang="de-DE" dirty="0" smtClean="0"/>
              <a:t>Tocqueville </a:t>
            </a:r>
            <a:r>
              <a:rPr lang="de-DE" dirty="0" err="1" smtClean="0"/>
              <a:t>claims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baseline="0" dirty="0" err="1" smtClean="0"/>
              <a:t>improved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economic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social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conditions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outbreak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French </a:t>
            </a:r>
            <a:r>
              <a:rPr lang="de-DE" baseline="0" dirty="0" err="1" smtClean="0"/>
              <a:t>revolution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Generally,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pattern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frustration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improved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conditions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called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Tocqueville‘s</a:t>
            </a:r>
            <a:r>
              <a:rPr lang="de-DE" baseline="0" dirty="0" smtClean="0"/>
              <a:t> paradox.</a:t>
            </a:r>
          </a:p>
          <a:p>
            <a:endParaRPr lang="de-DE" baseline="0" dirty="0" smtClean="0"/>
          </a:p>
          <a:p>
            <a:r>
              <a:rPr lang="de-DE" baseline="0" dirty="0" smtClean="0"/>
              <a:t>Further </a:t>
            </a:r>
            <a:r>
              <a:rPr lang="de-DE" baseline="0" dirty="0" err="1" smtClean="0"/>
              <a:t>examples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breakdown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USSR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occured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during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times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reforms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overthrow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Shah in Iran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occurde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during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times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economic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prosperitiy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A </a:t>
            </a:r>
            <a:r>
              <a:rPr lang="de-DE" baseline="0" dirty="0" err="1" smtClean="0"/>
              <a:t>similar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phenomenon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cross-sectional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perspective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reported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Stouffer</a:t>
            </a:r>
            <a:r>
              <a:rPr lang="de-DE" baseline="0" dirty="0" smtClean="0"/>
              <a:t> et al. In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study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about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social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mobility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US </a:t>
            </a:r>
            <a:r>
              <a:rPr lang="de-DE" baseline="0" dirty="0" err="1" smtClean="0"/>
              <a:t>army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result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average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satisfaction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promotion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opportunities</a:t>
            </a:r>
            <a:r>
              <a:rPr lang="de-DE" baseline="0" dirty="0" smtClean="0"/>
              <a:t> in a </a:t>
            </a:r>
            <a:r>
              <a:rPr lang="de-DE" baseline="0" dirty="0" err="1" smtClean="0"/>
              <a:t>given</a:t>
            </a:r>
            <a:r>
              <a:rPr lang="de-DE" baseline="0" dirty="0" smtClean="0"/>
              <a:t> brach was </a:t>
            </a:r>
            <a:r>
              <a:rPr lang="de-DE" baseline="0" dirty="0" err="1" smtClean="0"/>
              <a:t>higher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worse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objective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promotion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chances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were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61553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Joel</a:t>
            </a:r>
          </a:p>
          <a:p>
            <a:endParaRPr lang="de-DE" dirty="0" smtClean="0"/>
          </a:p>
          <a:p>
            <a:r>
              <a:rPr lang="de-DE" dirty="0" smtClean="0"/>
              <a:t>The</a:t>
            </a:r>
            <a:r>
              <a:rPr lang="de-DE" baseline="0" dirty="0" smtClean="0"/>
              <a:t> French </a:t>
            </a:r>
            <a:r>
              <a:rPr lang="de-DE" baseline="0" dirty="0" err="1" smtClean="0"/>
              <a:t>sociologist</a:t>
            </a:r>
            <a:r>
              <a:rPr lang="de-DE" baseline="0" dirty="0" smtClean="0"/>
              <a:t> Raymond </a:t>
            </a:r>
            <a:r>
              <a:rPr lang="de-DE" baseline="0" dirty="0" err="1" smtClean="0"/>
              <a:t>Boudon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suggests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game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theoretic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explaining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Tocqueville‘s</a:t>
            </a:r>
            <a:r>
              <a:rPr lang="de-DE" baseline="0" dirty="0" smtClean="0"/>
              <a:t>  paradox.</a:t>
            </a:r>
          </a:p>
          <a:p>
            <a:endParaRPr lang="de-DE" baseline="0" dirty="0" smtClean="0"/>
          </a:p>
          <a:p>
            <a:r>
              <a:rPr lang="de-DE" baseline="0" dirty="0" smtClean="0"/>
              <a:t>In a </a:t>
            </a:r>
            <a:r>
              <a:rPr lang="de-DE" baseline="0" dirty="0" err="1" smtClean="0"/>
              <a:t>group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N </a:t>
            </a:r>
            <a:r>
              <a:rPr lang="de-DE" baseline="0" dirty="0" err="1" smtClean="0"/>
              <a:t>players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decide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whether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resoureces</a:t>
            </a:r>
            <a:r>
              <a:rPr lang="de-DE" baseline="0" dirty="0" smtClean="0"/>
              <a:t>  in a </a:t>
            </a:r>
            <a:r>
              <a:rPr lang="de-DE" baseline="0" dirty="0" err="1" smtClean="0"/>
              <a:t>competition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scarce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such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prestigious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position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within</a:t>
            </a:r>
            <a:r>
              <a:rPr lang="de-DE" baseline="0" dirty="0" smtClean="0"/>
              <a:t> a firm. </a:t>
            </a:r>
            <a:r>
              <a:rPr lang="de-DE" baseline="0" dirty="0" err="1" smtClean="0"/>
              <a:t>Succesfull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applicants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promoted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receive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high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alpha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err="1" smtClean="0"/>
              <a:t>However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applicants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fail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promodet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resources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vain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receive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gamma</a:t>
            </a:r>
            <a:r>
              <a:rPr lang="de-DE" baseline="0" dirty="0" smtClean="0"/>
              <a:t>. The </a:t>
            </a:r>
            <a:r>
              <a:rPr lang="de-DE" baseline="0" dirty="0" err="1" smtClean="0"/>
              <a:t>losers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frustrated</a:t>
            </a:r>
            <a:r>
              <a:rPr lang="de-DE" baseline="0" dirty="0" smtClean="0"/>
              <a:t>. Even </a:t>
            </a:r>
            <a:r>
              <a:rPr lang="de-DE" baseline="0" dirty="0" err="1" smtClean="0"/>
              <a:t>though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</a:t>
            </a:r>
            <a:r>
              <a:rPr lang="de-DE" baseline="0" dirty="0" err="1" smtClean="0"/>
              <a:t>amount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resources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winners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nothing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return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The </a:t>
            </a:r>
            <a:r>
              <a:rPr lang="de-DE" baseline="0" dirty="0" err="1" smtClean="0"/>
              <a:t>third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possiblity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</a:t>
            </a:r>
            <a:r>
              <a:rPr lang="de-DE" baseline="0" dirty="0" smtClean="0"/>
              <a:t>. Non-investors </a:t>
            </a:r>
            <a:r>
              <a:rPr lang="de-DE" baseline="0" dirty="0" err="1" smtClean="0"/>
              <a:t>cannot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lose. </a:t>
            </a:r>
            <a:r>
              <a:rPr lang="de-DE" baseline="0" dirty="0" err="1" smtClean="0"/>
              <a:t>Hence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receive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moderate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beta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43073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This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game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matrix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perspective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i.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geht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moderate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sure</a:t>
            </a:r>
            <a:r>
              <a:rPr lang="de-DE" baseline="0" dirty="0" smtClean="0"/>
              <a:t>. </a:t>
            </a:r>
          </a:p>
          <a:p>
            <a:endParaRPr lang="de-DE" baseline="0" dirty="0" smtClean="0"/>
          </a:p>
          <a:p>
            <a:r>
              <a:rPr lang="de-DE" baseline="0" dirty="0" err="1" smtClean="0"/>
              <a:t>Let‘s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say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scarce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positions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promoted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receive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high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However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investors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expected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„</a:t>
            </a:r>
            <a:r>
              <a:rPr lang="de-DE" baseline="0" dirty="0" err="1" smtClean="0"/>
              <a:t>investing</a:t>
            </a:r>
            <a:r>
              <a:rPr lang="de-DE" baseline="0" dirty="0" smtClean="0"/>
              <a:t>“ </a:t>
            </a:r>
            <a:r>
              <a:rPr lang="de-DE" baseline="0" dirty="0" err="1" smtClean="0"/>
              <a:t>becomes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As </a:t>
            </a:r>
            <a:r>
              <a:rPr lang="de-DE" baseline="0" dirty="0" err="1" smtClean="0"/>
              <a:t>long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expected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„</a:t>
            </a:r>
            <a:r>
              <a:rPr lang="de-DE" baseline="0" dirty="0" err="1" smtClean="0"/>
              <a:t>invest</a:t>
            </a:r>
            <a:r>
              <a:rPr lang="de-DE" baseline="0" dirty="0" smtClean="0"/>
              <a:t>“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higher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independently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number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competitors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a dominant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everyone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should</a:t>
            </a:r>
            <a:r>
              <a:rPr lang="de-DE" baseline="0" dirty="0" smtClean="0"/>
              <a:t> do so. </a:t>
            </a:r>
            <a:r>
              <a:rPr lang="de-DE" baseline="0" dirty="0" err="1" smtClean="0"/>
              <a:t>However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expected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payoff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beta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invests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an optimal </a:t>
            </a:r>
            <a:r>
              <a:rPr lang="de-DE" baseline="0" dirty="0" err="1" smtClean="0"/>
              <a:t>probability</a:t>
            </a:r>
            <a:r>
              <a:rPr lang="de-DE" baseline="0" dirty="0" smtClean="0"/>
              <a:t> p,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deduced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formula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1387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Joel</a:t>
            </a:r>
          </a:p>
          <a:p>
            <a:endParaRPr lang="de-DE" dirty="0" smtClean="0"/>
          </a:p>
          <a:p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extended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basic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two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features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First,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relaxed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assumption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homogeneous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agents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implementing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static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dynamical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geenrates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social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inequality</a:t>
            </a:r>
            <a:r>
              <a:rPr lang="de-DE" baseline="0" dirty="0" smtClean="0"/>
              <a:t>. </a:t>
            </a:r>
          </a:p>
          <a:p>
            <a:endParaRPr lang="de-DE" baseline="0" dirty="0" smtClean="0"/>
          </a:p>
          <a:p>
            <a:r>
              <a:rPr lang="de-DE" baseline="0" dirty="0" smtClean="0"/>
              <a:t>The </a:t>
            </a:r>
            <a:r>
              <a:rPr lang="de-DE" baseline="0" dirty="0" err="1" smtClean="0"/>
              <a:t>losers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first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round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smaller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endwoment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second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round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while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winners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frist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round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wealthier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before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Over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iterations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social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inequality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increass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5724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JOel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An </a:t>
            </a:r>
            <a:r>
              <a:rPr lang="de-DE" dirty="0" err="1" smtClean="0"/>
              <a:t>empirical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research</a:t>
            </a:r>
            <a:r>
              <a:rPr lang="de-DE" dirty="0" smtClean="0"/>
              <a:t> on </a:t>
            </a:r>
            <a:r>
              <a:rPr lang="de-DE" dirty="0" err="1" smtClean="0"/>
              <a:t>social</a:t>
            </a:r>
            <a:r>
              <a:rPr lang="de-DE" dirty="0" smtClean="0"/>
              <a:t> </a:t>
            </a:r>
            <a:r>
              <a:rPr lang="de-DE" dirty="0" err="1" smtClean="0"/>
              <a:t>stratification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en-GB" noProof="0" dirty="0" smtClean="0"/>
              <a:t>individuals from</a:t>
            </a:r>
            <a:r>
              <a:rPr lang="en-GB" baseline="0" noProof="0" dirty="0" smtClean="0"/>
              <a:t> higher classes</a:t>
            </a:r>
            <a:r>
              <a:rPr lang="en-GB" noProof="0" dirty="0" smtClean="0"/>
              <a:t> invest</a:t>
            </a:r>
            <a:r>
              <a:rPr lang="en-GB" baseline="0" noProof="0" dirty="0" smtClean="0"/>
              <a:t> in social upward mobility with a higher probability then individuals from a lower class background.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A rational for this is that people aim at maintaining their social position. The higher the position, the more investment is necessary to reproduce the social position in the next generation.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Thus, as a second model extension, we introduce the distortion parameter c. What c does is the following:</a:t>
            </a:r>
          </a:p>
          <a:p>
            <a:r>
              <a:rPr lang="en-GB" baseline="0" noProof="0" dirty="0" smtClean="0"/>
              <a:t>Agents losing in the first round of the simulation invest with a lower than the rational probability while winners invest with a higher than the rational probability.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More generally, the bias c depends on an agent‘s endowment. The higher the endowment lies above the starting value, the higher the probability of investing.</a:t>
            </a:r>
          </a:p>
          <a:p>
            <a:r>
              <a:rPr lang="en-GB" baseline="0" noProof="0" dirty="0" smtClean="0"/>
              <a:t>Contrarily, the lower the endowment lies below the starting value, the lower the probability of investing.</a:t>
            </a:r>
            <a:endParaRPr lang="en-GB" noProof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5724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Milan</a:t>
            </a:r>
          </a:p>
          <a:p>
            <a:endParaRPr lang="en-GB" noProof="0" dirty="0" smtClean="0"/>
          </a:p>
          <a:p>
            <a:r>
              <a:rPr lang="en-GB" noProof="0" dirty="0" smtClean="0"/>
              <a:t>As the number of free</a:t>
            </a:r>
            <a:r>
              <a:rPr lang="en-GB" baseline="0" noProof="0" dirty="0" smtClean="0"/>
              <a:t> positions is enhanced, the investor rate increases even faster than the number of positions. 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For this reason, the competition structure produces frustrated losers. Under the chosen parameter constellation, the loser rate grows even faster than the rate of satisfied winners. 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As soon as everyone invests, additional positions necessarily lead to less frustration since more and more actors get promoted while the investor rate remains constant.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In short, frustration is highest in systems with moderate mobility chances while it is lower in systems with low or high chances for upward mobility</a:t>
            </a:r>
            <a:endParaRPr lang="en-GB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21732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Milan</a:t>
            </a:r>
          </a:p>
          <a:p>
            <a:endParaRPr lang="en-GB" noProof="0" dirty="0" smtClean="0"/>
          </a:p>
          <a:p>
            <a:r>
              <a:rPr lang="en-GB" noProof="0" dirty="0" smtClean="0"/>
              <a:t>In the course of</a:t>
            </a:r>
            <a:r>
              <a:rPr lang="en-GB" baseline="0" noProof="0" dirty="0" smtClean="0"/>
              <a:t> our first model extension we implemented the model dynamically. As discussed before, social inequality emerges.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These graphs display the distribution of agents in a society. The white agents are rich and  the black ones poor with shades of grey for the “middle classes”.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As in the static model, paradoxically, in the moderate mobility system, the relative share of the frustrated is highest even though mean </a:t>
            </a:r>
            <a:r>
              <a:rPr lang="en-GB" baseline="0" noProof="0" dirty="0" err="1" smtClean="0"/>
              <a:t>weatlh</a:t>
            </a:r>
            <a:r>
              <a:rPr lang="en-GB" baseline="0" noProof="0" dirty="0" smtClean="0"/>
              <a:t> is higher.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If we define happiness as the difference between the relative frequency of winners minus the relative frequency of losers, happiness is lowest in the moderate mobility system.</a:t>
            </a:r>
            <a:endParaRPr lang="en-GB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66956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Milan</a:t>
            </a:r>
          </a:p>
          <a:p>
            <a:endParaRPr lang="en-GB" noProof="0" dirty="0" smtClean="0"/>
          </a:p>
          <a:p>
            <a:r>
              <a:rPr lang="en-GB" noProof="0" dirty="0" smtClean="0"/>
              <a:t>These</a:t>
            </a:r>
            <a:r>
              <a:rPr lang="en-GB" baseline="0" noProof="0" dirty="0" smtClean="0"/>
              <a:t> graphs represent the rates of investors</a:t>
            </a:r>
            <a:r>
              <a:rPr lang="de-DE" baseline="0" dirty="0" smtClean="0"/>
              <a:t>, </a:t>
            </a:r>
            <a:r>
              <a:rPr lang="en-GB" baseline="0" noProof="0" dirty="0" smtClean="0"/>
              <a:t>losers, and winners over the iterations.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On the left side, results from the static baseline model are displayed while the graph on the right side displays results from the dynamic baseline model.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It becomes evident that class specific investment behaviour dampens the increase in relative frustration and thus lead to a higher average happiness.</a:t>
            </a:r>
          </a:p>
          <a:p>
            <a:endParaRPr lang="en-GB" baseline="0" noProof="0" dirty="0" smtClean="0"/>
          </a:p>
          <a:p>
            <a:r>
              <a:rPr lang="en-GB" baseline="0" noProof="0" dirty="0" smtClean="0"/>
              <a:t>We refer to this as second-order Tocqueville paradox.</a:t>
            </a:r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45390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1152892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1152892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21" b="31272"/>
          <a:stretch/>
        </p:blipFill>
        <p:spPr>
          <a:xfrm>
            <a:off x="323850" y="620713"/>
            <a:ext cx="11537950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1"/>
            <a:ext cx="1153795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04412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12187238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Bild 8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8594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6"/>
            <a:ext cx="1153795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4"/>
            <a:ext cx="1153795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1153795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6"/>
            <a:ext cx="1153795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4"/>
            <a:ext cx="1153795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4"/>
            <a:ext cx="1153795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49" y="1063255"/>
            <a:ext cx="11537951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de-DE" smtClean="0"/>
              <a:t>Mastertitelformat bearbeiten</a:t>
            </a:r>
            <a:endParaRPr lang="de-DE" dirty="0"/>
          </a:p>
        </p:txBody>
      </p:sp>
      <p:grpSp>
        <p:nvGrpSpPr>
          <p:cNvPr id="10" name="Gruppieren 9"/>
          <p:cNvGrpSpPr/>
          <p:nvPr userDrawn="1"/>
        </p:nvGrpSpPr>
        <p:grpSpPr>
          <a:xfrm>
            <a:off x="144463" y="152401"/>
            <a:ext cx="11897959" cy="612775"/>
            <a:chOff x="144463" y="152401"/>
            <a:chExt cx="11897959" cy="612775"/>
          </a:xfrm>
        </p:grpSpPr>
        <p:sp>
          <p:nvSpPr>
            <p:cNvPr id="13" name="Rechteck 12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4" name="Rechteck 13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5" name="Rechteck 14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11537950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 dirty="0"/>
          </a:p>
        </p:txBody>
      </p:sp>
      <p:pic>
        <p:nvPicPr>
          <p:cNvPr id="9" name="Bild 18" descr="g_eth_logo_kurz_neg_Schutzraum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1153795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 smtClean="0"/>
              <a:t>Erste Ebene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/>
          <a:p>
            <a:r>
              <a:rPr lang="de-DE" smtClean="0"/>
              <a:t>Mastertitelformat bearbeiten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1" y="2024064"/>
            <a:ext cx="557764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Erste Ebene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567205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Erste Ebene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323850" y="620714"/>
            <a:ext cx="11537950" cy="972000"/>
          </a:xfrm>
          <a:solidFill>
            <a:schemeClr val="bg1"/>
          </a:solidFill>
        </p:spPr>
        <p:txBody>
          <a:bodyPr/>
          <a:lstStyle/>
          <a:p>
            <a:r>
              <a:rPr lang="de-DE" smtClean="0"/>
              <a:t>Mastertitelformat bearbeiten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323850" y="620714"/>
            <a:ext cx="11537950" cy="972000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1153795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smtClean="0"/>
              <a:t>Bild auf Platzhalter ziehen oder durch Klicken auf Symbol 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smtClean="0"/>
              <a:t>18 Nov. 2013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323850" y="1565138"/>
            <a:ext cx="1153795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0"/>
            <a:ext cx="1153795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296274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uppieren 19"/>
          <p:cNvGrpSpPr/>
          <p:nvPr/>
        </p:nvGrpSpPr>
        <p:grpSpPr>
          <a:xfrm>
            <a:off x="144463" y="152401"/>
            <a:ext cx="11897959" cy="612775"/>
            <a:chOff x="144463" y="152401"/>
            <a:chExt cx="11897959" cy="612775"/>
          </a:xfrm>
        </p:grpSpPr>
        <p:sp>
          <p:nvSpPr>
            <p:cNvPr id="22" name="Rechteck 21"/>
            <p:cNvSpPr/>
            <p:nvPr userDrawn="1"/>
          </p:nvSpPr>
          <p:spPr>
            <a:xfrm>
              <a:off x="144463" y="152401"/>
              <a:ext cx="11896725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3" name="Rechteck 22"/>
            <p:cNvSpPr/>
            <p:nvPr userDrawn="1"/>
          </p:nvSpPr>
          <p:spPr>
            <a:xfrm>
              <a:off x="144463" y="597695"/>
              <a:ext cx="186361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7" name="Rechteck 26"/>
            <p:cNvSpPr/>
            <p:nvPr userDrawn="1"/>
          </p:nvSpPr>
          <p:spPr>
            <a:xfrm>
              <a:off x="11855222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916511" y="6308726"/>
            <a:ext cx="6120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18 Nov. 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4413" y="6308726"/>
            <a:ext cx="4631883" cy="459776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Joël Berger | bergerj@ethz.ch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624905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11528919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 smtClean="0"/>
              <a:t>Erste Ebene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11536270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779077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1152892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323850" y="6308727"/>
            <a:ext cx="5769769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endParaRPr lang="de-CH" sz="800" dirty="0"/>
          </a:p>
        </p:txBody>
      </p:sp>
      <p:pic>
        <p:nvPicPr>
          <p:cNvPr id="17" name="Bild 18" descr="g_eth_logo_kurz_neg_Schutzraum.eps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71061" cy="158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4" r:id="rId9"/>
    <p:sldLayoutId id="2147483663" r:id="rId10"/>
    <p:sldLayoutId id="2147483668" r:id="rId11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4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Second-Order Tocqueville </a:t>
            </a:r>
            <a:r>
              <a:rPr lang="en-GB" dirty="0" smtClean="0"/>
              <a:t>Paradox.</a:t>
            </a:r>
            <a:r>
              <a:rPr lang="en-GB" dirty="0"/>
              <a:t>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1800" dirty="0" smtClean="0"/>
              <a:t>How </a:t>
            </a:r>
            <a:r>
              <a:rPr lang="en-GB" sz="1800" dirty="0"/>
              <a:t>Social Inequality and </a:t>
            </a:r>
            <a:r>
              <a:rPr lang="en-GB" sz="1800" dirty="0" smtClean="0"/>
              <a:t>Class-Dependent Decisions</a:t>
            </a:r>
            <a:r>
              <a:rPr lang="en-GB" dirty="0" smtClean="0"/>
              <a:t> </a:t>
            </a:r>
            <a:r>
              <a:rPr lang="en-GB" sz="1800" dirty="0"/>
              <a:t>May Dampen </a:t>
            </a:r>
            <a:r>
              <a:rPr lang="en-GB" sz="1800" dirty="0" smtClean="0"/>
              <a:t>Frustration – An ABM.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>{\</a:t>
            </a:r>
            <a:r>
              <a:rPr lang="en-GB" dirty="0" err="1"/>
              <a:t>textbf</a:t>
            </a:r>
            <a:r>
              <a:rPr lang="en-GB" dirty="0"/>
              <a:t>{\Large May Dampen Frustration - An Agent-Based Simulation}</a:t>
            </a:r>
            <a:endParaRPr lang="de-DE" sz="2200" dirty="0"/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Joel Berger, Milan </a:t>
            </a:r>
            <a:r>
              <a:rPr lang="de-DE" dirty="0" err="1"/>
              <a:t>Bombsch</a:t>
            </a:r>
            <a:r>
              <a:rPr lang="de-DE" dirty="0"/>
              <a:t> </a:t>
            </a:r>
            <a:r>
              <a:rPr lang="de-DE" dirty="0" smtClean="0"/>
              <a:t>&amp; </a:t>
            </a:r>
            <a:r>
              <a:rPr lang="de-DE" dirty="0"/>
              <a:t>Dai </a:t>
            </a:r>
            <a:r>
              <a:rPr lang="de-DE" dirty="0" err="1"/>
              <a:t>Zhonghuan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622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  <p:pic>
        <p:nvPicPr>
          <p:cNvPr id="10" name="Bildplatzhalter 9" descr="_MG_8824.jpg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24" b="32260"/>
          <a:stretch/>
        </p:blipFill>
        <p:spPr/>
      </p:pic>
    </p:spTree>
    <p:extLst>
      <p:ext uri="{BB962C8B-B14F-4D97-AF65-F5344CB8AC3E}">
        <p14:creationId xmlns:p14="http://schemas.microsoft.com/office/powerpoint/2010/main" val="403890633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3117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Results: Summary 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562347" y="1837797"/>
            <a:ext cx="10917955" cy="4213225"/>
          </a:xfrm>
          <a:prstGeom prst="rect">
            <a:avLst/>
          </a:prstGeom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defRPr/>
            </a:pPr>
            <a:endParaRPr lang="en-GB" sz="1600" b="1" dirty="0" smtClean="0">
              <a:latin typeface="+mj-lt"/>
            </a:endParaRPr>
          </a:p>
          <a:p>
            <a:r>
              <a:rPr lang="en-GB" sz="2000" dirty="0" smtClean="0"/>
              <a:t>Social improvements may lead to more aggregate frustration due to over-investment (</a:t>
            </a:r>
            <a:r>
              <a:rPr lang="en-GB" sz="2000" dirty="0" smtClean="0">
                <a:solidFill>
                  <a:srgbClr val="FF0000"/>
                </a:solidFill>
              </a:rPr>
              <a:t>Tocqueville paradox</a:t>
            </a:r>
            <a:r>
              <a:rPr lang="en-GB" sz="2000" dirty="0" smtClean="0"/>
              <a:t>).</a:t>
            </a:r>
          </a:p>
          <a:p>
            <a:r>
              <a:rPr lang="en-GB" sz="2000" dirty="0" smtClean="0"/>
              <a:t>Social inequality in combination with class-specific decision behaviour may dampen the increase in aggregate frustration (</a:t>
            </a:r>
            <a:r>
              <a:rPr lang="en-GB" sz="2000" dirty="0" smtClean="0">
                <a:solidFill>
                  <a:srgbClr val="FF0000"/>
                </a:solidFill>
              </a:rPr>
              <a:t>Second-order Tocqueville paradox</a:t>
            </a:r>
            <a:r>
              <a:rPr lang="en-GB" sz="2000" dirty="0" smtClean="0"/>
              <a:t>).	</a:t>
            </a:r>
          </a:p>
          <a:p>
            <a:pPr marL="361950" lvl="1" indent="0">
              <a:buNone/>
            </a:pPr>
            <a:r>
              <a:rPr lang="en-GB" sz="1600" dirty="0" smtClean="0"/>
              <a:t>Mechanism: </a:t>
            </a:r>
          </a:p>
          <a:p>
            <a:pPr lvl="1"/>
            <a:r>
              <a:rPr lang="en-GB" sz="1600" dirty="0" smtClean="0"/>
              <a:t>Core problem of basic model: Over-investment.</a:t>
            </a:r>
          </a:p>
          <a:p>
            <a:pPr lvl="1"/>
            <a:r>
              <a:rPr lang="en-GB" sz="1600" dirty="0" smtClean="0"/>
              <a:t>Extended model produces more risk-aversive losers than risk-seeking winners.</a:t>
            </a:r>
          </a:p>
          <a:p>
            <a:pPr lvl="1"/>
            <a:r>
              <a:rPr lang="en-GB" sz="1600" dirty="0" smtClean="0"/>
              <a:t>In a subsequent round, the former losers are prevented from losing again. </a:t>
            </a:r>
          </a:p>
          <a:p>
            <a:pPr lvl="1"/>
            <a:r>
              <a:rPr lang="en-GB" sz="1600" dirty="0" smtClean="0"/>
              <a:t>This increases the former winners’ chances of winning again.</a:t>
            </a:r>
          </a:p>
          <a:p>
            <a:pPr lvl="1"/>
            <a:r>
              <a:rPr lang="en-GB" sz="1600" dirty="0" smtClean="0">
                <a:sym typeface="Wingdings"/>
              </a:rPr>
              <a:t> </a:t>
            </a:r>
            <a:r>
              <a:rPr lang="en-GB" sz="1600" dirty="0" smtClean="0"/>
              <a:t>Increase in average happiness.</a:t>
            </a:r>
          </a:p>
          <a:p>
            <a:pPr lvl="1"/>
            <a:endParaRPr lang="en-GB" sz="1600" dirty="0" smtClean="0"/>
          </a:p>
          <a:p>
            <a:pPr marL="0" indent="0"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  <a:defRPr/>
            </a:pPr>
            <a:endParaRPr lang="en-GB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3394584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11</a:t>
            </a:fld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40971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Conclusions and outlook 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562347" y="1837797"/>
            <a:ext cx="10917955" cy="4213225"/>
          </a:xfrm>
          <a:prstGeom prst="rect">
            <a:avLst/>
          </a:prstGeom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defRPr/>
            </a:pPr>
            <a:endParaRPr lang="en-GB" sz="1600" b="1" dirty="0" smtClean="0">
              <a:latin typeface="+mj-lt"/>
            </a:endParaRPr>
          </a:p>
          <a:p>
            <a:r>
              <a:rPr lang="en-GB" sz="2000" dirty="0" smtClean="0"/>
              <a:t>But: every </a:t>
            </a:r>
            <a:r>
              <a:rPr lang="en-GB" sz="2000" dirty="0" smtClean="0">
                <a:solidFill>
                  <a:srgbClr val="FF0000"/>
                </a:solidFill>
              </a:rPr>
              <a:t>mechanism hindering over-investment </a:t>
            </a:r>
            <a:r>
              <a:rPr lang="en-GB" sz="2000" dirty="0" smtClean="0"/>
              <a:t>will do the trick </a:t>
            </a:r>
            <a:endParaRPr lang="en-GB" sz="2000" dirty="0"/>
          </a:p>
          <a:p>
            <a:pPr lvl="1"/>
            <a:r>
              <a:rPr lang="en-GB" sz="1600" dirty="0">
                <a:sym typeface="Wingdings"/>
              </a:rPr>
              <a:t> </a:t>
            </a:r>
            <a:r>
              <a:rPr lang="en-GB" sz="1600" dirty="0"/>
              <a:t>No need for politics to foster social inequality.</a:t>
            </a:r>
          </a:p>
          <a:p>
            <a:r>
              <a:rPr lang="en-GB" sz="2000" dirty="0" smtClean="0"/>
              <a:t>Real life example: grades prevent inflation of educational certificates</a:t>
            </a:r>
          </a:p>
          <a:p>
            <a:r>
              <a:rPr lang="en-GB" sz="2000" dirty="0" smtClean="0"/>
              <a:t>More elaborated models could be used to inform institutional design </a:t>
            </a:r>
          </a:p>
          <a:p>
            <a:pPr lvl="1"/>
            <a:r>
              <a:rPr lang="en-GB" sz="1600" dirty="0"/>
              <a:t>P</a:t>
            </a:r>
            <a:r>
              <a:rPr lang="en-GB" sz="1600" dirty="0" smtClean="0"/>
              <a:t>reventing a waste of resources, optimising aggregate happiness.</a:t>
            </a:r>
          </a:p>
          <a:p>
            <a:pPr marL="0" indent="0">
              <a:buNone/>
            </a:pPr>
            <a:endParaRPr lang="en-GB" sz="2000" dirty="0" smtClean="0"/>
          </a:p>
          <a:p>
            <a:pPr marL="0" indent="0"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  <a:defRPr/>
            </a:pPr>
            <a:endParaRPr lang="en-GB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8035202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 you for your attention.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12</a:t>
            </a:fld>
            <a:endParaRPr lang="de-DE"/>
          </a:p>
        </p:txBody>
      </p:sp>
      <p:pic>
        <p:nvPicPr>
          <p:cNvPr id="9" name="Bild 8" descr="tocqueville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899010"/>
            <a:ext cx="5379743" cy="3742428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4476024" y="-4178300"/>
            <a:ext cx="5600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500"/>
              </a:spcBef>
              <a:buClr>
                <a:schemeClr val="bg2"/>
              </a:buClr>
              <a:buFont typeface="Arial"/>
              <a:buChar char="•"/>
              <a:defRPr/>
            </a:pPr>
            <a:endParaRPr lang="de-DE" sz="1600" dirty="0"/>
          </a:p>
        </p:txBody>
      </p:sp>
      <p:sp>
        <p:nvSpPr>
          <p:cNvPr id="12" name="Inhaltsplatzhalter 2"/>
          <p:cNvSpPr>
            <a:spLocks noGrp="1"/>
          </p:cNvSpPr>
          <p:nvPr/>
        </p:nvSpPr>
        <p:spPr>
          <a:xfrm>
            <a:off x="6157198" y="902181"/>
            <a:ext cx="5567205" cy="3568219"/>
          </a:xfrm>
          <a:prstGeom prst="rect">
            <a:avLst/>
          </a:prstGeom>
        </p:spPr>
        <p:txBody>
          <a:bodyPr vert="horz" lIns="140400" tIns="0" rIns="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>
              <a:lnSpc>
                <a:spcPct val="90000"/>
              </a:lnSpc>
              <a:spcBef>
                <a:spcPts val="500"/>
              </a:spcBef>
              <a:defRPr/>
            </a:pPr>
            <a:endParaRPr lang="en-GB" sz="1600" dirty="0" smtClean="0"/>
          </a:p>
          <a:p>
            <a:pPr marL="285750" lvl="1" indent="-285750">
              <a:lnSpc>
                <a:spcPct val="90000"/>
              </a:lnSpc>
              <a:spcBef>
                <a:spcPts val="500"/>
              </a:spcBef>
              <a:defRPr/>
            </a:pPr>
            <a:r>
              <a:rPr lang="en-GB" sz="1600" dirty="0" err="1" smtClean="0"/>
              <a:t>Boudon</a:t>
            </a:r>
            <a:r>
              <a:rPr lang="en-GB" sz="1600" dirty="0"/>
              <a:t>, </a:t>
            </a:r>
            <a:r>
              <a:rPr lang="en-GB" sz="1600" dirty="0" smtClean="0"/>
              <a:t>R </a:t>
            </a:r>
            <a:r>
              <a:rPr lang="en-GB" sz="1600" dirty="0"/>
              <a:t>(1982</a:t>
            </a:r>
            <a:r>
              <a:rPr lang="en-GB" sz="1600" dirty="0" smtClean="0"/>
              <a:t>). </a:t>
            </a:r>
            <a:r>
              <a:rPr lang="en-GB" sz="1600" i="1" dirty="0"/>
              <a:t>The Unintended Consequences of Social Action.</a:t>
            </a:r>
            <a:r>
              <a:rPr lang="en-GB" sz="1600" dirty="0"/>
              <a:t> </a:t>
            </a:r>
            <a:r>
              <a:rPr lang="en-GB" sz="1600" dirty="0" smtClean="0"/>
              <a:t>London.</a:t>
            </a:r>
          </a:p>
          <a:p>
            <a:pPr marL="285750" lvl="1" indent="-285750">
              <a:lnSpc>
                <a:spcPct val="90000"/>
              </a:lnSpc>
              <a:spcBef>
                <a:spcPts val="500"/>
              </a:spcBef>
              <a:defRPr/>
            </a:pPr>
            <a:r>
              <a:rPr lang="en-GB" sz="1600" dirty="0"/>
              <a:t>Coleman J (1990</a:t>
            </a:r>
            <a:r>
              <a:rPr lang="en-GB" sz="1600" dirty="0" smtClean="0"/>
              <a:t>). </a:t>
            </a:r>
            <a:r>
              <a:rPr lang="en-GB" sz="1600" i="1" dirty="0"/>
              <a:t>Foundations of Social </a:t>
            </a:r>
            <a:r>
              <a:rPr lang="en-GB" sz="1600" i="1" dirty="0" smtClean="0"/>
              <a:t>Theory. </a:t>
            </a:r>
            <a:r>
              <a:rPr lang="en-GB" sz="1600" dirty="0"/>
              <a:t>Cambridge (MA</a:t>
            </a:r>
            <a:r>
              <a:rPr lang="en-GB" sz="1600" dirty="0" smtClean="0"/>
              <a:t>).</a:t>
            </a:r>
          </a:p>
          <a:p>
            <a:pPr marL="361950" lvl="1" indent="-361950">
              <a:lnSpc>
                <a:spcPct val="90000"/>
              </a:lnSpc>
              <a:spcBef>
                <a:spcPts val="500"/>
              </a:spcBef>
              <a:defRPr/>
            </a:pPr>
            <a:r>
              <a:rPr lang="en-GB" sz="1600" dirty="0"/>
              <a:t>Breen, </a:t>
            </a:r>
            <a:r>
              <a:rPr lang="en-GB" sz="1600" dirty="0" smtClean="0"/>
              <a:t>R, </a:t>
            </a:r>
            <a:r>
              <a:rPr lang="en-GB" sz="1600" dirty="0" err="1"/>
              <a:t>Goldthorpe</a:t>
            </a:r>
            <a:r>
              <a:rPr lang="en-GB" sz="1600" dirty="0"/>
              <a:t>, </a:t>
            </a:r>
            <a:r>
              <a:rPr lang="en-GB" sz="1600" dirty="0" smtClean="0"/>
              <a:t>J </a:t>
            </a:r>
            <a:r>
              <a:rPr lang="en-GB" sz="1600" dirty="0"/>
              <a:t>(1997). Explaining Educational Differentials. Towards a Formal Rational Action Theory. </a:t>
            </a:r>
            <a:r>
              <a:rPr lang="en-GB" sz="1600" i="1" dirty="0" smtClean="0"/>
              <a:t>Rationality </a:t>
            </a:r>
            <a:r>
              <a:rPr lang="en-GB" sz="1600" i="1" dirty="0"/>
              <a:t>and </a:t>
            </a:r>
            <a:r>
              <a:rPr lang="en-GB" sz="1600" i="1" dirty="0" smtClean="0"/>
              <a:t>Society</a:t>
            </a:r>
            <a:r>
              <a:rPr lang="en-GB" sz="1600" dirty="0" smtClean="0"/>
              <a:t>, </a:t>
            </a:r>
            <a:r>
              <a:rPr lang="en-GB" sz="1600" dirty="0"/>
              <a:t>9, 275-</a:t>
            </a:r>
            <a:r>
              <a:rPr lang="en-GB" sz="1600" dirty="0" smtClean="0"/>
              <a:t>305. </a:t>
            </a:r>
          </a:p>
          <a:p>
            <a:pPr marL="361950" lvl="1" indent="-361950">
              <a:lnSpc>
                <a:spcPct val="90000"/>
              </a:lnSpc>
              <a:spcBef>
                <a:spcPts val="500"/>
              </a:spcBef>
              <a:defRPr/>
            </a:pPr>
            <a:r>
              <a:rPr lang="en-US" sz="1600" dirty="0"/>
              <a:t>Stouffer SA, </a:t>
            </a:r>
            <a:r>
              <a:rPr lang="en-US" sz="1600" dirty="0" err="1"/>
              <a:t>Suchman</a:t>
            </a:r>
            <a:r>
              <a:rPr lang="en-US" sz="1600" dirty="0"/>
              <a:t> EA, </a:t>
            </a:r>
            <a:r>
              <a:rPr lang="en-US" sz="1600" dirty="0" err="1"/>
              <a:t>Vinney</a:t>
            </a:r>
            <a:r>
              <a:rPr lang="en-US" sz="1600" dirty="0"/>
              <a:t> LC de, Star SA, Williams RM Jr. (</a:t>
            </a:r>
            <a:r>
              <a:rPr lang="en-US" sz="1600" dirty="0" smtClean="0"/>
              <a:t>1965 [1949]). </a:t>
            </a:r>
            <a:r>
              <a:rPr lang="en-US" sz="1600" i="1" dirty="0"/>
              <a:t>The American Soldier</a:t>
            </a:r>
            <a:r>
              <a:rPr lang="en-US" sz="1600" dirty="0"/>
              <a:t>. Manhattan (Kansas</a:t>
            </a:r>
            <a:r>
              <a:rPr lang="en-US" sz="1600" dirty="0" smtClean="0"/>
              <a:t>).</a:t>
            </a:r>
            <a:endParaRPr lang="en-GB" sz="1600" dirty="0" smtClean="0"/>
          </a:p>
          <a:p>
            <a:pPr marL="361950" lvl="1" indent="-361950">
              <a:lnSpc>
                <a:spcPct val="90000"/>
              </a:lnSpc>
              <a:spcBef>
                <a:spcPts val="500"/>
              </a:spcBef>
              <a:defRPr/>
            </a:pPr>
            <a:r>
              <a:rPr lang="en-GB" sz="1600" dirty="0" smtClean="0"/>
              <a:t>Tocqueville A </a:t>
            </a:r>
            <a:r>
              <a:rPr lang="en-GB" sz="1600" dirty="0"/>
              <a:t>(1952 [1856]</a:t>
            </a:r>
            <a:r>
              <a:rPr lang="en-GB" sz="1600" dirty="0" smtClean="0"/>
              <a:t>). </a:t>
            </a:r>
            <a:r>
              <a:rPr lang="en-GB" sz="1600" i="1" dirty="0"/>
              <a:t>The Old Regime and the French Revolution</a:t>
            </a:r>
            <a:r>
              <a:rPr lang="en-GB" sz="1600" dirty="0"/>
              <a:t>. New York.</a:t>
            </a:r>
            <a:endParaRPr lang="en-GB" sz="1600" kern="1200" dirty="0"/>
          </a:p>
        </p:txBody>
      </p:sp>
      <p:sp>
        <p:nvSpPr>
          <p:cNvPr id="10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114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9170531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GB" sz="1800" b="1" dirty="0" smtClean="0">
                <a:latin typeface="+mj-lt"/>
              </a:rPr>
              <a:t>Improved conditions, more frustration</a:t>
            </a:r>
            <a:endParaRPr lang="en-GB" sz="1600" b="1" dirty="0" smtClean="0">
              <a:latin typeface="+mj-lt"/>
            </a:endParaRPr>
          </a:p>
          <a:p>
            <a:r>
              <a:rPr lang="en-GB" sz="1800" dirty="0" smtClean="0"/>
              <a:t>Improved social and economic conditions lead to the outbreak of the French revolution </a:t>
            </a:r>
            <a:r>
              <a:rPr lang="en-GB" sz="1400" dirty="0" smtClean="0">
                <a:latin typeface="+mj-lt"/>
              </a:rPr>
              <a:t>(Tocqueville 1856).</a:t>
            </a:r>
          </a:p>
          <a:p>
            <a:r>
              <a:rPr lang="en-US" sz="1800" dirty="0" smtClean="0"/>
              <a:t>Higher chances for promotion – less satisfaction with promotion opportunities </a:t>
            </a:r>
            <a:r>
              <a:rPr lang="en-US" sz="1400" dirty="0" smtClean="0"/>
              <a:t>(</a:t>
            </a:r>
            <a:r>
              <a:rPr lang="en-US" sz="1400" dirty="0"/>
              <a:t>Stouffer et al. </a:t>
            </a:r>
            <a:r>
              <a:rPr lang="en-US" sz="1400" dirty="0" smtClean="0"/>
              <a:t>1965)</a:t>
            </a:r>
            <a:endParaRPr lang="en-US" sz="1400" dirty="0"/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  <a:defRPr/>
            </a:pPr>
            <a:r>
              <a:rPr lang="en-US" sz="1800" b="1" dirty="0">
                <a:latin typeface="+mj-lt"/>
              </a:rPr>
              <a:t>General question</a:t>
            </a:r>
          </a:p>
          <a:p>
            <a:r>
              <a:rPr lang="en-US" sz="1800" dirty="0"/>
              <a:t>How is it possible that </a:t>
            </a:r>
            <a:r>
              <a:rPr lang="en-US" sz="1800" dirty="0">
                <a:solidFill>
                  <a:srgbClr val="FF0000"/>
                </a:solidFill>
              </a:rPr>
              <a:t>better opportunities </a:t>
            </a:r>
            <a:r>
              <a:rPr lang="en-US" sz="1800" dirty="0"/>
              <a:t>lead to </a:t>
            </a:r>
            <a:r>
              <a:rPr lang="en-US" sz="1800" dirty="0">
                <a:solidFill>
                  <a:srgbClr val="FF0000"/>
                </a:solidFill>
              </a:rPr>
              <a:t>an increase in aggregate frustration </a:t>
            </a:r>
            <a:r>
              <a:rPr lang="en-US" sz="1800" dirty="0"/>
              <a:t>in a social system?</a:t>
            </a:r>
            <a:endParaRPr lang="de-DE" sz="1800" dirty="0"/>
          </a:p>
          <a:p>
            <a:pPr marL="0" indent="0">
              <a:buNone/>
              <a:defRPr/>
            </a:pPr>
            <a:endParaRPr lang="en-GB" sz="1400" b="1" dirty="0">
              <a:latin typeface="+mj-lt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1F407A"/>
                </a:solidFill>
              </a:rPr>
              <a:t>The Tocqueville paradox</a:t>
            </a:r>
            <a:endParaRPr lang="de-DE" dirty="0"/>
          </a:p>
        </p:txBody>
      </p:sp>
      <p:pic>
        <p:nvPicPr>
          <p:cNvPr id="9" name="Bild 8" descr="tocqueville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63" y="2024064"/>
            <a:ext cx="5403850" cy="3759200"/>
          </a:xfrm>
          <a:prstGeom prst="rect">
            <a:avLst/>
          </a:prstGeom>
        </p:spPr>
      </p:pic>
      <p:sp>
        <p:nvSpPr>
          <p:cNvPr id="8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5224238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>
                <a:solidFill>
                  <a:srgbClr val="1F407A"/>
                </a:solidFill>
              </a:rPr>
              <a:t>Boudon’s</a:t>
            </a:r>
            <a:r>
              <a:rPr lang="en-GB" dirty="0" smtClean="0">
                <a:solidFill>
                  <a:srgbClr val="1F407A"/>
                </a:solidFill>
              </a:rPr>
              <a:t> competition </a:t>
            </a:r>
            <a:r>
              <a:rPr lang="en-GB" dirty="0">
                <a:solidFill>
                  <a:srgbClr val="1F407A"/>
                </a:solidFill>
              </a:rPr>
              <a:t>m</a:t>
            </a:r>
            <a:r>
              <a:rPr lang="en-GB" dirty="0" smtClean="0">
                <a:solidFill>
                  <a:srgbClr val="1F407A"/>
                </a:solidFill>
              </a:rPr>
              <a:t>odel</a:t>
            </a:r>
            <a:endParaRPr lang="de-DE" dirty="0"/>
          </a:p>
        </p:txBody>
      </p:sp>
      <p:pic>
        <p:nvPicPr>
          <p:cNvPr id="3" name="Bild 2" descr="BoudonTreeEva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50" y="1986414"/>
            <a:ext cx="6209947" cy="3525386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7086600" y="2108200"/>
            <a:ext cx="4013200" cy="2569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Clr>
                <a:schemeClr val="bg2"/>
              </a:buClr>
              <a:buFont typeface="Wingdings" charset="2"/>
              <a:buChar char="§"/>
            </a:pPr>
            <a:r>
              <a:rPr lang="en-GB" sz="2000" i="1" dirty="0" smtClean="0"/>
              <a:t>N</a:t>
            </a:r>
            <a:r>
              <a:rPr lang="en-GB" sz="2000" dirty="0" smtClean="0"/>
              <a:t> actors competing for a scarce and highly valued good.</a:t>
            </a:r>
          </a:p>
          <a:p>
            <a:pPr marL="342900" indent="-342900">
              <a:buClr>
                <a:schemeClr val="bg2"/>
              </a:buClr>
              <a:buFont typeface="Wingdings" charset="2"/>
              <a:buChar char="§"/>
            </a:pPr>
            <a:r>
              <a:rPr lang="en-GB" sz="2000" dirty="0" smtClean="0"/>
              <a:t>E.g.: high-prestige position within a firm</a:t>
            </a:r>
          </a:p>
          <a:p>
            <a:pPr marL="342900" indent="-342900">
              <a:buClr>
                <a:schemeClr val="bg2"/>
              </a:buClr>
              <a:buFont typeface="Wingdings" charset="2"/>
              <a:buChar char="§"/>
            </a:pPr>
            <a:r>
              <a:rPr lang="en-GB" sz="2000" dirty="0" smtClean="0"/>
              <a:t>Losers: </a:t>
            </a:r>
            <a:r>
              <a:rPr lang="en-GB" sz="2000" dirty="0" smtClean="0">
                <a:solidFill>
                  <a:srgbClr val="FF0000"/>
                </a:solidFill>
              </a:rPr>
              <a:t>frustrated</a:t>
            </a:r>
          </a:p>
          <a:p>
            <a:pPr>
              <a:buClr>
                <a:schemeClr val="bg2"/>
              </a:buClr>
            </a:pPr>
            <a:endParaRPr lang="en-GB" dirty="0" smtClean="0"/>
          </a:p>
          <a:p>
            <a:endParaRPr lang="de-DE" dirty="0"/>
          </a:p>
        </p:txBody>
      </p:sp>
      <p:sp>
        <p:nvSpPr>
          <p:cNvPr id="2" name="Textfeld 1"/>
          <p:cNvSpPr txBox="1"/>
          <p:nvPr/>
        </p:nvSpPr>
        <p:spPr>
          <a:xfrm>
            <a:off x="635000" y="6211669"/>
            <a:ext cx="17119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</a:t>
            </a:r>
            <a:r>
              <a:rPr lang="en-GB" dirty="0" err="1"/>
              <a:t>Boudon</a:t>
            </a:r>
            <a:r>
              <a:rPr lang="en-GB" dirty="0"/>
              <a:t> 1979)</a:t>
            </a:r>
          </a:p>
          <a:p>
            <a:endParaRPr lang="de-DE" dirty="0"/>
          </a:p>
        </p:txBody>
      </p:sp>
      <p:sp>
        <p:nvSpPr>
          <p:cNvPr id="10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241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6696888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</a:t>
            </a:fld>
            <a:endParaRPr lang="de-DE"/>
          </a:p>
        </p:txBody>
      </p:sp>
      <p:pic>
        <p:nvPicPr>
          <p:cNvPr id="19" name="Bild 18" descr="E(n,k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550" y="4406900"/>
            <a:ext cx="3829050" cy="1295400"/>
          </a:xfrm>
          <a:prstGeom prst="rect">
            <a:avLst/>
          </a:prstGeom>
        </p:spPr>
      </p:pic>
      <p:pic>
        <p:nvPicPr>
          <p:cNvPr id="20" name="Bild 19" descr="E(overall)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450" y="3902076"/>
            <a:ext cx="3495696" cy="255905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431800" y="1054100"/>
            <a:ext cx="4689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err="1">
                <a:solidFill>
                  <a:srgbClr val="1F407A"/>
                </a:solidFill>
              </a:rPr>
              <a:t>Boudon’s</a:t>
            </a:r>
            <a:r>
              <a:rPr lang="en-GB" sz="2800" dirty="0">
                <a:solidFill>
                  <a:srgbClr val="1F407A"/>
                </a:solidFill>
              </a:rPr>
              <a:t> competition model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Bild 1" descr="gamematrix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300" y="1873250"/>
            <a:ext cx="8908088" cy="1860550"/>
          </a:xfrm>
          <a:prstGeom prst="rect">
            <a:avLst/>
          </a:prstGeom>
        </p:spPr>
      </p:pic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17778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5</a:t>
            </a:fld>
            <a:endParaRPr lang="en-GB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3278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Model extensions 1</a:t>
            </a:r>
            <a:endParaRPr lang="en-GB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en-GB" smtClean="0"/>
              <a:t>16 Dec. 2013</a:t>
            </a:r>
            <a:endParaRPr lang="en-GB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562347" y="1837797"/>
            <a:ext cx="10917955" cy="4213225"/>
          </a:xfrm>
          <a:prstGeom prst="rect">
            <a:avLst/>
          </a:prstGeom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defRPr/>
            </a:pPr>
            <a:r>
              <a:rPr lang="en-GB" sz="1800" b="1" dirty="0" smtClean="0">
                <a:latin typeface="+mj-lt"/>
              </a:rPr>
              <a:t>Dynamic model and heterogeneous actors</a:t>
            </a:r>
            <a:endParaRPr lang="en-GB" sz="1600" b="1" dirty="0" smtClean="0">
              <a:latin typeface="+mj-lt"/>
            </a:endParaRPr>
          </a:p>
          <a:p>
            <a:r>
              <a:rPr lang="en-GB" sz="2000" dirty="0" smtClean="0"/>
              <a:t>Relaxing the assumption of homogenous actors.</a:t>
            </a:r>
          </a:p>
          <a:p>
            <a:r>
              <a:rPr lang="en-GB" sz="2000" dirty="0" smtClean="0"/>
              <a:t>Implementing the model </a:t>
            </a:r>
            <a:r>
              <a:rPr lang="en-GB" sz="2000" dirty="0" smtClean="0">
                <a:solidFill>
                  <a:srgbClr val="FF0000"/>
                </a:solidFill>
              </a:rPr>
              <a:t>dynamically</a:t>
            </a:r>
            <a:r>
              <a:rPr lang="en-GB" sz="2000" dirty="0" smtClean="0"/>
              <a:t>.</a:t>
            </a:r>
          </a:p>
          <a:p>
            <a:r>
              <a:rPr lang="en-GB" sz="2000" dirty="0" smtClean="0"/>
              <a:t>After the first round, </a:t>
            </a:r>
            <a:r>
              <a:rPr lang="en-GB" sz="2000" dirty="0" smtClean="0">
                <a:solidFill>
                  <a:srgbClr val="FF0000"/>
                </a:solidFill>
              </a:rPr>
              <a:t>social inequality </a:t>
            </a:r>
            <a:r>
              <a:rPr lang="en-GB" sz="2000" dirty="0" smtClean="0"/>
              <a:t>emerges:</a:t>
            </a:r>
          </a:p>
          <a:p>
            <a:pPr lvl="1"/>
            <a:r>
              <a:rPr lang="en-GB" sz="1600" dirty="0" smtClean="0"/>
              <a:t>In the second round, losers have a smaller and winners a greater endowment than before.</a:t>
            </a:r>
          </a:p>
          <a:p>
            <a:pPr lvl="1"/>
            <a:r>
              <a:rPr lang="en-GB" sz="1600" dirty="0" smtClean="0"/>
              <a:t>Over the iterations, inequality increases.</a:t>
            </a:r>
          </a:p>
          <a:p>
            <a:pPr marL="0" indent="0"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  <a:defRPr/>
            </a:pPr>
            <a:endParaRPr lang="en-GB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857839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6</a:t>
            </a:fld>
            <a:endParaRPr lang="en-GB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3278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Model extensions 2</a:t>
            </a:r>
            <a:endParaRPr lang="en-GB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en-GB" smtClean="0"/>
              <a:t>16 Dec. 2013</a:t>
            </a:r>
            <a:endParaRPr lang="en-GB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562347" y="1837797"/>
            <a:ext cx="10917955" cy="4213225"/>
          </a:xfrm>
          <a:prstGeom prst="rect">
            <a:avLst/>
          </a:prstGeom>
        </p:spPr>
        <p:txBody>
          <a:bodyPr/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bg2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bg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  <a:defRPr/>
            </a:pPr>
            <a:r>
              <a:rPr lang="en-GB" sz="1800" b="1" dirty="0" smtClean="0">
                <a:latin typeface="+mj-lt"/>
              </a:rPr>
              <a:t>Class specific decision-bias: parameter c</a:t>
            </a:r>
            <a:endParaRPr lang="en-GB" sz="1600" b="1" dirty="0" smtClean="0">
              <a:latin typeface="+mj-lt"/>
            </a:endParaRPr>
          </a:p>
          <a:p>
            <a:r>
              <a:rPr lang="en-GB" sz="2000" dirty="0" smtClean="0"/>
              <a:t>Empirical regularity: Individuals from higher social strata take riskier decisions in upward mobility than individuals from lower social strata </a:t>
            </a:r>
            <a:r>
              <a:rPr lang="en-GB" sz="1800" dirty="0" smtClean="0"/>
              <a:t>(Breen and </a:t>
            </a:r>
            <a:r>
              <a:rPr lang="en-GB" sz="1800" dirty="0" err="1" smtClean="0"/>
              <a:t>Goldthorpe</a:t>
            </a:r>
            <a:r>
              <a:rPr lang="en-GB" sz="1800" dirty="0" smtClean="0"/>
              <a:t> 1997).</a:t>
            </a:r>
          </a:p>
          <a:p>
            <a:r>
              <a:rPr lang="en-GB" sz="2000" dirty="0" smtClean="0">
                <a:solidFill>
                  <a:srgbClr val="FF0000"/>
                </a:solidFill>
              </a:rPr>
              <a:t>Distortion parameter c</a:t>
            </a:r>
            <a:r>
              <a:rPr lang="en-GB" sz="2000" dirty="0" smtClean="0"/>
              <a:t>: </a:t>
            </a:r>
          </a:p>
          <a:p>
            <a:pPr lvl="1"/>
            <a:r>
              <a:rPr lang="en-GB" sz="1600" dirty="0" smtClean="0"/>
              <a:t>The </a:t>
            </a:r>
            <a:r>
              <a:rPr lang="en-GB" sz="1600" dirty="0"/>
              <a:t>higher </a:t>
            </a:r>
            <a:r>
              <a:rPr lang="en-GB" sz="1600" dirty="0" smtClean="0"/>
              <a:t>an agent’s </a:t>
            </a:r>
            <a:r>
              <a:rPr lang="en-GB" sz="1600" dirty="0"/>
              <a:t>endowment lies above the starting value, the higher the probability of </a:t>
            </a:r>
            <a:r>
              <a:rPr lang="en-GB" sz="1600" dirty="0" smtClean="0"/>
              <a:t>investing. </a:t>
            </a:r>
          </a:p>
          <a:p>
            <a:pPr lvl="1"/>
            <a:r>
              <a:rPr lang="en-GB" sz="1600" dirty="0" smtClean="0"/>
              <a:t>The </a:t>
            </a:r>
            <a:r>
              <a:rPr lang="en-GB" sz="1600" dirty="0"/>
              <a:t>lower the endowment lies below the starting value, the lower the probability of investing.</a:t>
            </a:r>
          </a:p>
          <a:p>
            <a:pPr marL="0" indent="0"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</a:pPr>
            <a:endParaRPr lang="en-GB" sz="1800" dirty="0" smtClean="0"/>
          </a:p>
          <a:p>
            <a:pPr marL="0" indent="0">
              <a:buFont typeface="Wingdings" pitchFamily="2" charset="2"/>
              <a:buNone/>
              <a:defRPr/>
            </a:pPr>
            <a:endParaRPr lang="en-GB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560950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431800" y="1054100"/>
            <a:ext cx="49946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Results: Static baseline model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  <p:pic>
        <p:nvPicPr>
          <p:cNvPr id="7" name="Bild 6" descr="E(overall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209" y="2622551"/>
            <a:ext cx="3495696" cy="2559050"/>
          </a:xfrm>
          <a:prstGeom prst="rect">
            <a:avLst/>
          </a:prstGeom>
        </p:spPr>
      </p:pic>
      <p:pic>
        <p:nvPicPr>
          <p:cNvPr id="2" name="Bild 1" descr="win_lose_plo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38" y="1577321"/>
            <a:ext cx="7213761" cy="473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10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10" descr="sock3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796" y="2309507"/>
            <a:ext cx="4319999" cy="3240000"/>
          </a:xfrm>
          <a:prstGeom prst="rect">
            <a:avLst/>
          </a:prstGeom>
        </p:spPr>
      </p:pic>
      <p:pic>
        <p:nvPicPr>
          <p:cNvPr id="8" name="Bild 7" descr="sock2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21" y="2309507"/>
            <a:ext cx="4335429" cy="3240000"/>
          </a:xfrm>
          <a:prstGeom prst="rect">
            <a:avLst/>
          </a:prstGeom>
        </p:spPr>
      </p:pic>
      <p:pic>
        <p:nvPicPr>
          <p:cNvPr id="2" name="Bild 1" descr="sock5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12" y="2309507"/>
            <a:ext cx="4327714" cy="3240000"/>
          </a:xfrm>
          <a:prstGeom prst="rect">
            <a:avLst/>
          </a:prstGeom>
        </p:spPr>
      </p:pic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8</a:t>
            </a:fld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54932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Results: Dynamic baseline model 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831047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9</a:t>
            </a:fld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431800" y="1054100"/>
            <a:ext cx="10302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1F407A"/>
                </a:solidFill>
              </a:rPr>
              <a:t>Results: Extended dynamic model with class-specific decisions</a:t>
            </a:r>
            <a:endParaRPr lang="de-DE" sz="2800" b="1" dirty="0">
              <a:solidFill>
                <a:srgbClr val="1F407A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10"/>
          </p:nvPr>
        </p:nvSpPr>
        <p:spPr>
          <a:xfrm>
            <a:off x="10836851" y="6308726"/>
            <a:ext cx="855096" cy="468312"/>
          </a:xfrm>
        </p:spPr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Dec</a:t>
            </a:r>
            <a:r>
              <a:rPr lang="de-CH" dirty="0" smtClean="0"/>
              <a:t>. 2013</a:t>
            </a:r>
            <a:endParaRPr lang="de-DE" dirty="0"/>
          </a:p>
        </p:txBody>
      </p:sp>
      <p:pic>
        <p:nvPicPr>
          <p:cNvPr id="2" name="Bild 1" descr="sitk2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78" y="2249760"/>
            <a:ext cx="4320000" cy="3240000"/>
          </a:xfrm>
          <a:prstGeom prst="rect">
            <a:avLst/>
          </a:prstGeom>
        </p:spPr>
      </p:pic>
      <p:pic>
        <p:nvPicPr>
          <p:cNvPr id="8" name="Bild 7" descr="sitk20c0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482" y="2249760"/>
            <a:ext cx="4335429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3389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30909_eth_praesentation_d_16_9">
  <a:themeElements>
    <a:clrScheme name="ETH Zuerich - Externe Kommunikation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130909_eth_praesentation_d_16_9.potx</Template>
  <TotalTime>0</TotalTime>
  <Words>1736</Words>
  <Application>Microsoft Macintosh PowerPoint</Application>
  <PresentationFormat>Benutzerdefiniert</PresentationFormat>
  <Paragraphs>194</Paragraphs>
  <Slides>12</Slides>
  <Notes>12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130909_eth_praesentation_d_16_9</vt:lpstr>
      <vt:lpstr>The Second-Order Tocqueville Paradox.  How Social Inequality and Class-Dependent Decisions May Dampen Frustration – An ABM. {\textbf{\Large May Dampen Frustration - An Agent-Based Simulation}</vt:lpstr>
      <vt:lpstr>The Tocqueville paradox</vt:lpstr>
      <vt:lpstr>Boudon’s competition model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Thank you for your attention.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Folienmaster ETH Zürich</dc:title>
  <dc:creator>Andrea Lingk</dc:creator>
  <cp:lastModifiedBy>Milan Bombsch</cp:lastModifiedBy>
  <cp:revision>436</cp:revision>
  <cp:lastPrinted>2013-11-14T06:33:09Z</cp:lastPrinted>
  <dcterms:created xsi:type="dcterms:W3CDTF">2013-05-24T16:23:39Z</dcterms:created>
  <dcterms:modified xsi:type="dcterms:W3CDTF">2013-12-12T18:01:13Z</dcterms:modified>
</cp:coreProperties>
</file>

<file path=docProps/thumbnail.jpeg>
</file>